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6"/>
  </p:handoutMasterIdLst>
  <p:sldIdLst>
    <p:sldId id="256" r:id="rId2"/>
    <p:sldId id="257" r:id="rId3"/>
    <p:sldId id="258" r:id="rId4"/>
    <p:sldId id="277" r:id="rId5"/>
    <p:sldId id="278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9DBE1-14FF-4CC7-8302-69C56203C9A6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4C67F-3BE4-4760-92DD-FB7EF093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2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FC6EAD-3E1F-4F37-BBAF-691CC0FEE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32B4-9F27-4518-B96C-E70B24C52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FC74-ABA7-4653-B337-BB472A371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DFF2-4105-4F4D-84F3-F7D1287C7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A72294-D65C-4B83-84DD-0C6C19E9F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D91F-5AC8-4C47-9139-61A8093969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0C43-49C4-419D-AFC3-5CA8AD253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689E-8497-4A65-B737-467B3768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41A07-F485-464E-846C-AB23430FA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FECA-A3A5-4FEC-989A-37487B6AB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005AD44-ED4C-49C5-9FAB-6B13061A7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27CD76-58C3-427A-A870-B84A6EF8C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/>
              <a:t>Antigone</a:t>
            </a:r>
          </a:p>
          <a:p>
            <a:r>
              <a:rPr lang="en-US">
                <a:effectLst/>
              </a:rPr>
              <a:t>By</a:t>
            </a:r>
          </a:p>
          <a:p>
            <a:r>
              <a:rPr lang="en-US">
                <a:effectLst/>
              </a:rPr>
              <a:t>Sophocles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Greek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Theatre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/>
              <a:t>Parados</a:t>
            </a:r>
          </a:p>
          <a:p>
            <a:r>
              <a:rPr lang="en-US"/>
              <a:t>Parodoi (singular)- literally the “passageways”</a:t>
            </a:r>
          </a:p>
          <a:p>
            <a:r>
              <a:rPr lang="en-US"/>
              <a:t>Paths by which the actors and actresses made entrances and exits</a:t>
            </a:r>
          </a:p>
          <a:p>
            <a:r>
              <a:rPr lang="en-US"/>
              <a:t>Audience also used them to enter and exit the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Plays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Prologue</a:t>
            </a:r>
            <a:r>
              <a:rPr lang="en-US"/>
              <a:t>- Spoken by one or two characters before the chorus appears; usually gives the mythological background necessary for understanding the play</a:t>
            </a:r>
          </a:p>
          <a:p>
            <a:endParaRPr lang="en-US"/>
          </a:p>
          <a:p>
            <a:r>
              <a:rPr lang="en-US" b="1"/>
              <a:t>Parodos</a:t>
            </a:r>
            <a:r>
              <a:rPr lang="en-US"/>
              <a:t>- song sung by the chorus as it first enters the orchestra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Plays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First episode/scene-</a:t>
            </a:r>
            <a:r>
              <a:rPr lang="en-US" sz="2800"/>
              <a:t> first of many “episodes” where the characters and chorus talk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First Strophe/Antistrophe-</a:t>
            </a:r>
            <a:r>
              <a:rPr lang="en-US" sz="2800"/>
              <a:t> at the end of each episode, the characters leave the stage and the chorus sings and ode which works like a curtain to separate scenes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Exodus- </a:t>
            </a:r>
            <a:r>
              <a:rPr lang="en-US" sz="2800"/>
              <a:t>chorus exits and sings a final song that comments on the play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Chorus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Role of the Chorus is central to interpreting the plays</a:t>
            </a:r>
          </a:p>
          <a:p>
            <a:pPr>
              <a:lnSpc>
                <a:spcPct val="90000"/>
              </a:lnSpc>
            </a:pPr>
            <a:r>
              <a:rPr lang="en-US"/>
              <a:t>Lead by a single individual known as the choragos</a:t>
            </a:r>
          </a:p>
          <a:p>
            <a:pPr>
              <a:lnSpc>
                <a:spcPct val="90000"/>
              </a:lnSpc>
            </a:pPr>
            <a:r>
              <a:rPr lang="en-US"/>
              <a:t>Gives advices, questions, takes part</a:t>
            </a:r>
          </a:p>
          <a:p>
            <a:pPr>
              <a:lnSpc>
                <a:spcPct val="90000"/>
              </a:lnSpc>
            </a:pPr>
            <a:r>
              <a:rPr lang="en-US"/>
              <a:t>Establishes ethical framework</a:t>
            </a:r>
          </a:p>
          <a:p>
            <a:pPr>
              <a:lnSpc>
                <a:spcPct val="90000"/>
              </a:lnSpc>
            </a:pPr>
            <a:r>
              <a:rPr lang="en-US"/>
              <a:t>Ideal spectator- reacts as playwright hoped audience would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Chorus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Adds movement, spectacle, song and dance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Rhythmical function- pauses/paces the action so the audience can 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Characteristics of Greek Tragedy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 violence takes place on stage, even though it is an integral part of the plot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Violent acts/ events are reported by a character on stage after the fact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Protagonist (main character) in conflict with the antagonist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Greek Tragedy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Catharsis- goal of the theatre is to provide an emotional release for the audience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-Pity is aroused as the hero meets his 	fate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-Fear is aroused since the audience 	could meet a similar fate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-The two emotions are eventually 	dispelled and a lesson is learned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Greek Tragedy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/>
              <a:t>Tragic Heroes</a:t>
            </a:r>
          </a:p>
          <a:p>
            <a:r>
              <a:rPr lang="en-US"/>
              <a:t>Hamartia- usually translated as a tragic mistake or a tragic flaw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Hubris (exaggerated self pride or self confidence) is more often than not the cause of the downfall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Greek Tragedy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Religion</a:t>
            </a:r>
          </a:p>
          <a:p>
            <a:pPr>
              <a:lnSpc>
                <a:spcPct val="90000"/>
              </a:lnSpc>
            </a:pPr>
            <a:r>
              <a:rPr lang="en-US" sz="2800"/>
              <a:t>Greeks practiced polytheism- worship of many gods</a:t>
            </a:r>
          </a:p>
          <a:p>
            <a:pPr>
              <a:lnSpc>
                <a:spcPct val="90000"/>
              </a:lnSpc>
            </a:pPr>
            <a:r>
              <a:rPr lang="en-US" sz="2800"/>
              <a:t>They believed the quality of human life was dependant on the whims of the gods and the actions of people (either pleasing or angering the gods)</a:t>
            </a:r>
          </a:p>
          <a:p>
            <a:pPr>
              <a:lnSpc>
                <a:spcPct val="90000"/>
              </a:lnSpc>
            </a:pPr>
            <a:r>
              <a:rPr lang="en-US" sz="2800"/>
              <a:t>Death- for someone to move on to Hades (the underworld) they must be buried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Sophocles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Born in 496 BC</a:t>
            </a:r>
          </a:p>
          <a:p>
            <a:r>
              <a:rPr lang="en-US"/>
              <a:t>Well known in his time; won several competitions</a:t>
            </a:r>
          </a:p>
          <a:p>
            <a:r>
              <a:rPr lang="en-US"/>
              <a:t>Responsible for the Theban trilogy</a:t>
            </a:r>
          </a:p>
          <a:p>
            <a:pPr lvl="1"/>
            <a:r>
              <a:rPr lang="en-US" i="1"/>
              <a:t>Oedipus Rex</a:t>
            </a:r>
          </a:p>
          <a:p>
            <a:pPr lvl="1"/>
            <a:r>
              <a:rPr lang="en-US" i="1"/>
              <a:t>Oedipus at Colonus</a:t>
            </a:r>
          </a:p>
          <a:p>
            <a:pPr lvl="1"/>
            <a:r>
              <a:rPr lang="en-US" i="1"/>
              <a:t>Antigone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Origins of Greek Theatre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Celebrations to honor Dionysus, the god of wine</a:t>
            </a:r>
          </a:p>
          <a:p>
            <a:pPr>
              <a:lnSpc>
                <a:spcPct val="90000"/>
              </a:lnSpc>
            </a:pPr>
            <a:r>
              <a:rPr lang="en-US"/>
              <a:t>According to Greek mythology, he is the half mortal, half god son of Zeus</a:t>
            </a:r>
          </a:p>
          <a:p>
            <a:pPr>
              <a:lnSpc>
                <a:spcPct val="90000"/>
              </a:lnSpc>
            </a:pPr>
            <a:r>
              <a:rPr lang="en-US"/>
              <a:t>The cult of Dionysos celebrated the cycle of death and rebirth; they believed he inspired poets and artists to divine creativity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Oedipus Myth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Story of the plays was familiar to audiences; Antigone is the last in the trilogy</a:t>
            </a:r>
          </a:p>
          <a:p>
            <a:r>
              <a:rPr lang="en-US"/>
              <a:t>Oedipus is Antigone’s father</a:t>
            </a:r>
          </a:p>
          <a:p>
            <a:r>
              <a:rPr lang="en-US"/>
              <a:t>He was abandoned at birth because a fortuneteller predicted he would kill his father and marry his mother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Oedipus Myth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infant was supposed to be left for dead, but a sympathetic servant gave him to a childless couple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Ignorant of his origins, Oedipus kills his father, </a:t>
            </a:r>
            <a:r>
              <a:rPr lang="en-US" dirty="0" err="1"/>
              <a:t>Laios</a:t>
            </a:r>
            <a:r>
              <a:rPr lang="en-US" dirty="0"/>
              <a:t> (the King) and eventually becomes a hero in </a:t>
            </a:r>
            <a:r>
              <a:rPr lang="en-US" dirty="0" smtClean="0"/>
              <a:t>Thebes</a:t>
            </a:r>
          </a:p>
          <a:p>
            <a:pPr lvl="1"/>
            <a:r>
              <a:rPr lang="en-US" smtClean="0"/>
              <a:t>Sphinx’s Riddle</a:t>
            </a:r>
            <a:r>
              <a:rPr lang="en-US" dirty="0" smtClean="0"/>
              <a:t>: </a:t>
            </a:r>
            <a:r>
              <a:rPr lang="en-US" i="1" dirty="0" smtClean="0"/>
              <a:t>"What goes on four feet in the morning, two feet at noon, and three feet in the evening?"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Oedipus Myth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knowing his true identity, Iocaste, widowed when Laios was killed, agrees to marry Oedipus (yes, her son!)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couple lives happily and raises four children: Antigone, Ismene, Etocles, and Polyneices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Oedipus Myth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 plague hits Thebes </a:t>
            </a:r>
          </a:p>
          <a:p>
            <a:r>
              <a:rPr lang="en-US"/>
              <a:t>During the investigation Oedipus learns the true facts of his birth</a:t>
            </a:r>
          </a:p>
          <a:p>
            <a:r>
              <a:rPr lang="en-US"/>
              <a:t>Iocaste commits suicide</a:t>
            </a:r>
          </a:p>
          <a:p>
            <a:r>
              <a:rPr lang="en-US"/>
              <a:t>Oedipus blinds himself &amp; goes into exile</a:t>
            </a:r>
          </a:p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Antigone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Oedipus’ daughter, a strong female character</a:t>
            </a:r>
          </a:p>
          <a:p>
            <a:pPr>
              <a:lnSpc>
                <a:spcPct val="90000"/>
              </a:lnSpc>
            </a:pPr>
            <a:r>
              <a:rPr lang="en-US"/>
              <a:t>At the opening of the play, Creon (Iocaste’s brother) has taken control &amp; restored order in Thebes</a:t>
            </a:r>
          </a:p>
          <a:p>
            <a:pPr>
              <a:lnSpc>
                <a:spcPct val="90000"/>
              </a:lnSpc>
            </a:pPr>
            <a:r>
              <a:rPr lang="en-US"/>
              <a:t>A war for control of Thebes ended when the Antigone’s brothers, Eteocles and Polyneices, killed each other in combat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/>
              <a:t>Structure of Greek Theatre</a:t>
            </a:r>
            <a:br>
              <a:rPr lang="en-US" sz="4000"/>
            </a:br>
            <a:endParaRPr lang="en-U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As Dionysian rituals became associated with dramatic productions, celebrations in his honor became much more formal and ceremonial</a:t>
            </a:r>
          </a:p>
          <a:p>
            <a:r>
              <a:rPr lang="en-US"/>
              <a:t>Theatre was a common bond among the Greek people; everyone attended and was familiar with the 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152400"/>
            <a:ext cx="6324600" cy="63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7999429" cy="59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904" y="274638"/>
            <a:ext cx="8190896" cy="61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Theatre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/>
              <a:t>Orchestra</a:t>
            </a:r>
            <a:r>
              <a:rPr lang="en-US"/>
              <a:t> </a:t>
            </a:r>
          </a:p>
          <a:p>
            <a:pPr algn="ctr">
              <a:buFontTx/>
              <a:buNone/>
            </a:pPr>
            <a:endParaRPr lang="en-US"/>
          </a:p>
          <a:p>
            <a:r>
              <a:rPr lang="en-US"/>
              <a:t>Literally the “dancing space”</a:t>
            </a:r>
          </a:p>
          <a:p>
            <a:r>
              <a:rPr lang="en-US"/>
              <a:t>Usually circular and level with the stage</a:t>
            </a:r>
          </a:p>
          <a:p>
            <a:r>
              <a:rPr lang="en-US"/>
              <a:t>Used as the place where the chorus would dance, sing, and interact with the actors on the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Theatre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/>
              <a:t>Theatron</a:t>
            </a:r>
          </a:p>
          <a:p>
            <a:pPr>
              <a:lnSpc>
                <a:spcPct val="90000"/>
              </a:lnSpc>
            </a:pPr>
            <a:r>
              <a:rPr lang="en-US">
                <a:effectLst/>
              </a:rPr>
              <a:t>Literally the “viewing place”</a:t>
            </a:r>
          </a:p>
          <a:p>
            <a:pPr>
              <a:lnSpc>
                <a:spcPct val="90000"/>
              </a:lnSpc>
            </a:pPr>
            <a:r>
              <a:rPr lang="en-US">
                <a:effectLst/>
              </a:rPr>
              <a:t>Spot where the spectators sat</a:t>
            </a:r>
          </a:p>
          <a:p>
            <a:pPr>
              <a:lnSpc>
                <a:spcPct val="90000"/>
              </a:lnSpc>
            </a:pPr>
            <a:r>
              <a:rPr lang="en-US">
                <a:effectLst/>
              </a:rPr>
              <a:t>Usually part of a hillside overlooking the orchestra</a:t>
            </a:r>
          </a:p>
          <a:p>
            <a:pPr>
              <a:lnSpc>
                <a:spcPct val="90000"/>
              </a:lnSpc>
            </a:pPr>
            <a:r>
              <a:rPr lang="en-US">
                <a:effectLst/>
              </a:rPr>
              <a:t>Spectators in the 5</a:t>
            </a:r>
            <a:r>
              <a:rPr lang="en-US" baseline="30000">
                <a:effectLst/>
              </a:rPr>
              <a:t>th</a:t>
            </a:r>
            <a:r>
              <a:rPr lang="en-US">
                <a:effectLst/>
              </a:rPr>
              <a:t> century probably sat on cushions or boards; by the 4</a:t>
            </a:r>
            <a:r>
              <a:rPr lang="en-US" baseline="30000">
                <a:effectLst/>
              </a:rPr>
              <a:t>th</a:t>
            </a:r>
            <a:r>
              <a:rPr lang="en-US">
                <a:effectLst/>
              </a:rPr>
              <a:t> century there were marble seats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Structure of Greek Theatre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/>
              <a:t>Skene</a:t>
            </a:r>
          </a:p>
          <a:p>
            <a:r>
              <a:rPr lang="en-US"/>
              <a:t>Literally the “tent”</a:t>
            </a:r>
          </a:p>
          <a:p>
            <a:r>
              <a:rPr lang="en-US"/>
              <a:t>Building directly behind the stage</a:t>
            </a:r>
          </a:p>
          <a:p>
            <a:r>
              <a:rPr lang="en-US"/>
              <a:t>Usually decorated as a palace or temple</a:t>
            </a:r>
          </a:p>
          <a:p>
            <a:r>
              <a:rPr lang="en-US"/>
              <a:t>Had at least one set of doors for actors to make entrances and exits</a:t>
            </a:r>
          </a:p>
          <a:p>
            <a:r>
              <a:rPr lang="en-US"/>
              <a:t>Roof access used for playing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648</TotalTime>
  <Words>827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Franklin Gothic Book</vt:lpstr>
      <vt:lpstr>Perpetua</vt:lpstr>
      <vt:lpstr>Tahoma</vt:lpstr>
      <vt:lpstr>Wingdings 2</vt:lpstr>
      <vt:lpstr>Equity</vt:lpstr>
      <vt:lpstr>Introduction to Greek Theatre</vt:lpstr>
      <vt:lpstr>Origins of Greek Theatre</vt:lpstr>
      <vt:lpstr>Structure of Greek Theatre </vt:lpstr>
      <vt:lpstr> </vt:lpstr>
      <vt:lpstr>PowerPoint Presentation</vt:lpstr>
      <vt:lpstr>PowerPoint Presentation</vt:lpstr>
      <vt:lpstr>Structure of Greek Theatre</vt:lpstr>
      <vt:lpstr>Structure of Greek Theatre</vt:lpstr>
      <vt:lpstr>Structure of Greek Theatre</vt:lpstr>
      <vt:lpstr>Structure of Greek Theatre</vt:lpstr>
      <vt:lpstr>Structure of Greek Plays</vt:lpstr>
      <vt:lpstr>Structure of Greek Plays</vt:lpstr>
      <vt:lpstr>The Chorus</vt:lpstr>
      <vt:lpstr>The Chorus</vt:lpstr>
      <vt:lpstr>Characteristics of Greek Tragedy</vt:lpstr>
      <vt:lpstr>Characteristics of Greek Tragedy</vt:lpstr>
      <vt:lpstr>Characteristics of Greek Tragedy</vt:lpstr>
      <vt:lpstr>Characteristics of Greek Tragedy</vt:lpstr>
      <vt:lpstr>Sophocles</vt:lpstr>
      <vt:lpstr>The Oedipus Myth</vt:lpstr>
      <vt:lpstr>The Oedipus Myth</vt:lpstr>
      <vt:lpstr>The Oedipus Myth</vt:lpstr>
      <vt:lpstr>The Oedipus Myth</vt:lpstr>
      <vt:lpstr>Antigone</vt:lpstr>
    </vt:vector>
  </TitlesOfParts>
  <Company>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Greek Theatre</dc:title>
  <dc:creator>teacher</dc:creator>
  <cp:lastModifiedBy>Heather Wickham</cp:lastModifiedBy>
  <cp:revision>14</cp:revision>
  <dcterms:created xsi:type="dcterms:W3CDTF">2007-01-03T16:38:39Z</dcterms:created>
  <dcterms:modified xsi:type="dcterms:W3CDTF">2016-01-08T18:37:52Z</dcterms:modified>
</cp:coreProperties>
</file>